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64" r:id="rId3"/>
    <p:sldId id="265" r:id="rId4"/>
    <p:sldId id="266" r:id="rId5"/>
    <p:sldId id="267" r:id="rId6"/>
    <p:sldId id="258" r:id="rId7"/>
    <p:sldId id="276" r:id="rId8"/>
    <p:sldId id="275" r:id="rId9"/>
    <p:sldId id="277" r:id="rId10"/>
    <p:sldId id="259" r:id="rId11"/>
    <p:sldId id="270" r:id="rId12"/>
    <p:sldId id="271" r:id="rId13"/>
    <p:sldId id="273" r:id="rId14"/>
    <p:sldId id="269" r:id="rId15"/>
    <p:sldId id="261" r:id="rId16"/>
    <p:sldId id="268" r:id="rId17"/>
    <p:sldId id="2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E83103-3C80-49B5-868F-56E12044DA2E}"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323573-80B7-4EB4-A02C-A9BF9838124E}" type="slidenum">
              <a:rPr lang="en-US" smtClean="0"/>
              <a:pPr/>
              <a:t>‹#›</a:t>
            </a:fld>
            <a:endParaRPr lang="en-US"/>
          </a:p>
        </p:txBody>
      </p:sp>
    </p:spTree>
    <p:extLst>
      <p:ext uri="{BB962C8B-B14F-4D97-AF65-F5344CB8AC3E}">
        <p14:creationId xmlns:p14="http://schemas.microsoft.com/office/powerpoint/2010/main" val="409209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A GROUP</a:t>
            </a:r>
            <a:endParaRPr lang="en-US" dirty="0"/>
          </a:p>
        </p:txBody>
      </p:sp>
      <p:sp>
        <p:nvSpPr>
          <p:cNvPr id="3" name="Subtitle 2"/>
          <p:cNvSpPr>
            <a:spLocks noGrp="1"/>
          </p:cNvSpPr>
          <p:nvPr>
            <p:ph type="subTitle" idx="1"/>
          </p:nvPr>
        </p:nvSpPr>
        <p:spPr/>
        <p:txBody>
          <a:bodyPr>
            <a:normAutofit/>
          </a:bodyPr>
          <a:lstStyle/>
          <a:p>
            <a:pPr algn="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Selection of Specific Methods of Social Group Work</a:t>
            </a:r>
            <a:endParaRPr lang="en-US" dirty="0"/>
          </a:p>
        </p:txBody>
      </p:sp>
      <p:sp>
        <p:nvSpPr>
          <p:cNvPr id="3" name="Content Placeholder 2"/>
          <p:cNvSpPr>
            <a:spLocks noGrp="1"/>
          </p:cNvSpPr>
          <p:nvPr>
            <p:ph idx="1"/>
          </p:nvPr>
        </p:nvSpPr>
        <p:spPr/>
        <p:txBody>
          <a:bodyPr/>
          <a:lstStyle/>
          <a:p>
            <a:pPr marL="0" indent="0">
              <a:buNone/>
            </a:pPr>
            <a:r>
              <a:rPr lang="en-US" dirty="0" smtClean="0"/>
              <a:t> The worker select specific methods of group work according to the type and purpose of the group. The group worker can use on or methods among the following.</a:t>
            </a:r>
          </a:p>
          <a:p>
            <a:r>
              <a:rPr lang="en-US" dirty="0" smtClean="0"/>
              <a:t>Psycho-educational group</a:t>
            </a:r>
          </a:p>
          <a:p>
            <a:r>
              <a:rPr lang="en-US" dirty="0" smtClean="0"/>
              <a:t>Counseling  group</a:t>
            </a:r>
          </a:p>
          <a:p>
            <a:r>
              <a:rPr lang="en-US" dirty="0"/>
              <a:t> </a:t>
            </a:r>
            <a:r>
              <a:rPr lang="en-US" dirty="0" smtClean="0"/>
              <a:t>Psychotherapy group</a:t>
            </a:r>
          </a:p>
          <a:p>
            <a:r>
              <a:rPr lang="en-US" dirty="0" smtClean="0"/>
              <a:t>Psychodrama</a:t>
            </a:r>
          </a:p>
          <a:p>
            <a:r>
              <a:rPr lang="en-US" dirty="0" smtClean="0"/>
              <a:t>Self-help group</a:t>
            </a:r>
          </a:p>
          <a:p>
            <a:pPr marL="0" indent="0">
              <a:buNone/>
            </a:pP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Place of the Meeting</a:t>
            </a:r>
            <a:endParaRPr lang="en-US" sz="3600" dirty="0"/>
          </a:p>
        </p:txBody>
      </p:sp>
      <p:sp>
        <p:nvSpPr>
          <p:cNvPr id="3" name="Content Placeholder 2"/>
          <p:cNvSpPr>
            <a:spLocks noGrp="1"/>
          </p:cNvSpPr>
          <p:nvPr>
            <p:ph idx="1"/>
          </p:nvPr>
        </p:nvSpPr>
        <p:spPr>
          <a:xfrm>
            <a:off x="609600" y="2133601"/>
            <a:ext cx="8229600" cy="4267200"/>
          </a:xfrm>
        </p:spPr>
        <p:txBody>
          <a:bodyPr>
            <a:normAutofit/>
          </a:bodyPr>
          <a:lstStyle/>
          <a:p>
            <a:r>
              <a:rPr lang="en-US" sz="3600" dirty="0" smtClean="0"/>
              <a:t>Privacy is essential</a:t>
            </a:r>
          </a:p>
          <a:p>
            <a:r>
              <a:rPr lang="en-US" sz="3600" dirty="0" smtClean="0"/>
              <a:t>Members must be assured that they will not be overheard</a:t>
            </a:r>
          </a:p>
          <a:p>
            <a:r>
              <a:rPr lang="en-US" sz="3600" dirty="0" smtClean="0"/>
              <a:t>Group often fails because of physical setting if they are held in a day hall or ward full of distraction productive group work will not occur.</a:t>
            </a:r>
          </a:p>
          <a:p>
            <a:endParaRPr lang="en-US" sz="3600" dirty="0"/>
          </a:p>
        </p:txBody>
      </p:sp>
    </p:spTree>
    <p:extLst>
      <p:ext uri="{BB962C8B-B14F-4D97-AF65-F5344CB8AC3E}">
        <p14:creationId xmlns:p14="http://schemas.microsoft.com/office/powerpoint/2010/main" val="3487203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Selection of Physical Setting and </a:t>
            </a:r>
            <a:br>
              <a:rPr lang="en-US" dirty="0"/>
            </a:br>
            <a:r>
              <a:rPr lang="en-US" dirty="0"/>
              <a:t>It Setting</a:t>
            </a:r>
          </a:p>
        </p:txBody>
      </p:sp>
      <p:sp>
        <p:nvSpPr>
          <p:cNvPr id="3" name="Content Placeholder 2"/>
          <p:cNvSpPr>
            <a:spLocks noGrp="1"/>
          </p:cNvSpPr>
          <p:nvPr>
            <p:ph idx="1"/>
          </p:nvPr>
        </p:nvSpPr>
        <p:spPr/>
        <p:txBody>
          <a:bodyPr/>
          <a:lstStyle/>
          <a:p>
            <a:r>
              <a:rPr lang="en-US" dirty="0"/>
              <a:t>It is important to select meeting place and preparing </a:t>
            </a:r>
            <a:r>
              <a:rPr lang="en-US" dirty="0" smtClean="0"/>
              <a:t>other </a:t>
            </a:r>
            <a:r>
              <a:rPr lang="en-US" dirty="0"/>
              <a:t>staff for the impact of the group. If possible the group should have permanent place.</a:t>
            </a:r>
          </a:p>
          <a:p>
            <a:r>
              <a:rPr lang="en-US" dirty="0" smtClean="0"/>
              <a:t>The size of the room should also be planned with reference of purpose of the group and its anticipated activities.</a:t>
            </a:r>
          </a:p>
          <a:p>
            <a:r>
              <a:rPr lang="en-US" dirty="0"/>
              <a:t> </a:t>
            </a:r>
            <a:r>
              <a:rPr lang="en-US" dirty="0" smtClean="0"/>
              <a:t>Too large space can give members the feelings of emptiness and of “being lost” . Similarly too small space can cause anxiety in a group.</a:t>
            </a:r>
            <a:endParaRPr lang="en-US" dirty="0"/>
          </a:p>
        </p:txBody>
      </p:sp>
    </p:spTree>
    <p:extLst>
      <p:ext uri="{BB962C8B-B14F-4D97-AF65-F5344CB8AC3E}">
        <p14:creationId xmlns:p14="http://schemas.microsoft.com/office/powerpoint/2010/main" val="1008068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Seating Arrangement</a:t>
            </a:r>
            <a:endParaRPr lang="en-US" dirty="0"/>
          </a:p>
        </p:txBody>
      </p:sp>
      <p:sp>
        <p:nvSpPr>
          <p:cNvPr id="3" name="Content Placeholder 2"/>
          <p:cNvSpPr>
            <a:spLocks noGrp="1"/>
          </p:cNvSpPr>
          <p:nvPr>
            <p:ph idx="1"/>
          </p:nvPr>
        </p:nvSpPr>
        <p:spPr/>
        <p:txBody>
          <a:bodyPr/>
          <a:lstStyle/>
          <a:p>
            <a:pPr marL="0" indent="0" algn="just">
              <a:buNone/>
            </a:pPr>
            <a:r>
              <a:rPr lang="en-US" dirty="0" smtClean="0"/>
              <a:t> </a:t>
            </a:r>
          </a:p>
          <a:p>
            <a:pPr algn="just"/>
            <a:r>
              <a:rPr lang="en-US" dirty="0" smtClean="0"/>
              <a:t>Circle </a:t>
            </a:r>
            <a:r>
              <a:rPr lang="en-US" dirty="0"/>
              <a:t>sitting, face-to-face  contact promote  more interaction  than other arrangement.</a:t>
            </a:r>
          </a:p>
          <a:p>
            <a:pPr algn="just"/>
            <a:r>
              <a:rPr lang="en-US" dirty="0"/>
              <a:t>Comfortable chairs or large cushions or carpeted floor serve to communicate the idea that informal communication is anticipated.</a:t>
            </a:r>
          </a:p>
          <a:p>
            <a:pPr algn="just"/>
            <a:endParaRPr lang="en-US" dirty="0" smtClean="0"/>
          </a:p>
          <a:p>
            <a:pPr algn="just"/>
            <a:endParaRPr lang="en-US" dirty="0"/>
          </a:p>
        </p:txBody>
      </p:sp>
    </p:spTree>
    <p:extLst>
      <p:ext uri="{BB962C8B-B14F-4D97-AF65-F5344CB8AC3E}">
        <p14:creationId xmlns:p14="http://schemas.microsoft.com/office/powerpoint/2010/main" val="1455508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a:buNone/>
            </a:pPr>
            <a:r>
              <a:rPr lang="en-US" dirty="0" smtClean="0"/>
              <a:t>	</a:t>
            </a:r>
            <a:r>
              <a:rPr lang="en-US" dirty="0"/>
              <a:t>Circle </a:t>
            </a:r>
            <a:r>
              <a:rPr lang="en-US" dirty="0" smtClean="0"/>
              <a:t>setting</a:t>
            </a:r>
            <a:r>
              <a:rPr lang="en-US" dirty="0"/>
              <a:t>, face-to-face  contact promote  more interaction  than other arrangement.</a:t>
            </a:r>
          </a:p>
          <a:p>
            <a:pPr>
              <a:buNone/>
            </a:pPr>
            <a:r>
              <a:rPr lang="en-US" dirty="0" smtClean="0"/>
              <a:t>	Circle setting is preferred (rather than chairs and tables) let all members see each other and allow</a:t>
            </a:r>
          </a:p>
          <a:p>
            <a:pPr>
              <a:buNone/>
            </a:pPr>
            <a:r>
              <a:rPr lang="en-US" dirty="0" smtClean="0"/>
              <a:t>	enough freedom for movement and physical contact</a:t>
            </a:r>
          </a:p>
          <a:p>
            <a:pPr>
              <a:buNone/>
            </a:pPr>
            <a:endParaRPr lang="en-US" dirty="0" smtClean="0"/>
          </a:p>
          <a:p>
            <a:pPr>
              <a:buNone/>
            </a:pPr>
            <a:r>
              <a:rPr lang="en-US" dirty="0" smtClean="0"/>
              <a:t>     </a:t>
            </a:r>
          </a:p>
          <a:p>
            <a:pPr>
              <a:buNone/>
            </a:pPr>
            <a:endParaRPr lang="en-US" dirty="0"/>
          </a:p>
        </p:txBody>
      </p:sp>
      <p:pic>
        <p:nvPicPr>
          <p:cNvPr id="4" name="Picture 3" descr="Group Therapy 809"/>
          <p:cNvPicPr/>
          <p:nvPr/>
        </p:nvPicPr>
        <p:blipFill>
          <a:blip r:embed="rId2"/>
          <a:srcRect/>
          <a:stretch>
            <a:fillRect/>
          </a:stretch>
        </p:blipFill>
        <p:spPr bwMode="auto">
          <a:xfrm>
            <a:off x="2209800" y="3810000"/>
            <a:ext cx="5181600" cy="2362200"/>
          </a:xfrm>
          <a:prstGeom prst="rect">
            <a:avLst/>
          </a:prstGeom>
          <a:noFill/>
          <a:ln w="9525">
            <a:noFill/>
            <a:miter lim="800000"/>
            <a:headEnd/>
            <a:tailEnd/>
          </a:ln>
        </p:spPr>
      </p:pic>
    </p:spTree>
    <p:extLst>
      <p:ext uri="{BB962C8B-B14F-4D97-AF65-F5344CB8AC3E}">
        <p14:creationId xmlns:p14="http://schemas.microsoft.com/office/powerpoint/2010/main" val="1693791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Duration of Group Work</a:t>
            </a:r>
            <a:endParaRPr lang="en-US" dirty="0"/>
          </a:p>
        </p:txBody>
      </p:sp>
      <p:sp>
        <p:nvSpPr>
          <p:cNvPr id="3" name="Content Placeholder 2"/>
          <p:cNvSpPr>
            <a:spLocks noGrp="1"/>
          </p:cNvSpPr>
          <p:nvPr>
            <p:ph idx="1"/>
          </p:nvPr>
        </p:nvSpPr>
        <p:spPr/>
        <p:txBody>
          <a:bodyPr/>
          <a:lstStyle/>
          <a:p>
            <a:r>
              <a:rPr lang="en-US" dirty="0"/>
              <a:t>With children and adolescents it may be better to meet more frequently and for a shorter period to suit their attention span (class schedule).</a:t>
            </a:r>
          </a:p>
          <a:p>
            <a:r>
              <a:rPr lang="en-US" dirty="0"/>
              <a:t>For college Students and well-functioning adults 2 </a:t>
            </a:r>
            <a:r>
              <a:rPr lang="en-US" dirty="0" err="1"/>
              <a:t>hrs</a:t>
            </a:r>
            <a:r>
              <a:rPr lang="en-US" dirty="0"/>
              <a:t> weekly sessions</a:t>
            </a:r>
          </a:p>
          <a:p>
            <a:r>
              <a:rPr lang="en-US" dirty="0"/>
              <a:t>For an inpatient group composed of lower functioning members (psychologically impaired)  45 minutes session on daily basis</a:t>
            </a:r>
          </a:p>
          <a:p>
            <a:r>
              <a:rPr lang="en-US" dirty="0"/>
              <a:t>For high functioning inpatient groups meet several times a week and each session for 90 minutes</a:t>
            </a:r>
          </a:p>
          <a:p>
            <a:pPr marL="0" indent="0">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of the Group</a:t>
            </a:r>
            <a:endParaRPr lang="en-US" dirty="0"/>
          </a:p>
        </p:txBody>
      </p:sp>
      <p:sp>
        <p:nvSpPr>
          <p:cNvPr id="3" name="Content Placeholder 2"/>
          <p:cNvSpPr>
            <a:spLocks noGrp="1"/>
          </p:cNvSpPr>
          <p:nvPr>
            <p:ph idx="1"/>
          </p:nvPr>
        </p:nvSpPr>
        <p:spPr/>
        <p:txBody>
          <a:bodyPr/>
          <a:lstStyle/>
          <a:p>
            <a:r>
              <a:rPr lang="en-US" sz="2800" dirty="0"/>
              <a:t>Duration and termination of the group should be announced at the outset so that the members will have clear idea of time limits under which they are working. </a:t>
            </a:r>
          </a:p>
          <a:p>
            <a:pPr>
              <a:buNone/>
            </a:pPr>
            <a:endParaRPr lang="en-US" sz="2800" dirty="0"/>
          </a:p>
          <a:p>
            <a:r>
              <a:rPr lang="en-US" sz="2800" dirty="0"/>
              <a:t>Mostly groups typically run about 15-16 weeks. This time period is long enough for trust to develop and for work toward behavioral changes to take place.</a:t>
            </a:r>
          </a:p>
          <a:p>
            <a:endParaRPr lang="en-US" dirty="0"/>
          </a:p>
        </p:txBody>
      </p:sp>
    </p:spTree>
    <p:extLst>
      <p:ext uri="{BB962C8B-B14F-4D97-AF65-F5344CB8AC3E}">
        <p14:creationId xmlns:p14="http://schemas.microsoft.com/office/powerpoint/2010/main" val="1121347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smtClean="0"/>
              <a:t/>
            </a:r>
            <a:br>
              <a:rPr lang="en-US" dirty="0" smtClean="0"/>
            </a:br>
            <a:r>
              <a:rPr lang="en-US" dirty="0" smtClean="0"/>
              <a:t>Mechanism for Evaluation of Group Performance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worker evaluate process and outcome. It can be formal and informal. It can be done  in between session and at the conclusion of the group.</a:t>
            </a:r>
          </a:p>
          <a:p>
            <a:pPr marL="0" indent="0">
              <a:buNone/>
            </a:pPr>
            <a:endParaRPr lang="en-US" dirty="0" smtClean="0"/>
          </a:p>
          <a:p>
            <a:r>
              <a:rPr lang="en-US" dirty="0" smtClean="0"/>
              <a:t>Results of evaluation can  be used for ongoing program planning, improvement and revision of current group.</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 of Purpose</a:t>
            </a:r>
            <a:endParaRPr lang="en-US" dirty="0"/>
          </a:p>
        </p:txBody>
      </p:sp>
      <p:sp>
        <p:nvSpPr>
          <p:cNvPr id="3" name="Content Placeholder 2"/>
          <p:cNvSpPr>
            <a:spLocks noGrp="1"/>
          </p:cNvSpPr>
          <p:nvPr>
            <p:ph idx="1"/>
          </p:nvPr>
        </p:nvSpPr>
        <p:spPr/>
        <p:txBody>
          <a:bodyPr>
            <a:normAutofit/>
          </a:bodyPr>
          <a:lstStyle/>
          <a:p>
            <a:r>
              <a:rPr lang="en-US" dirty="0" smtClean="0"/>
              <a:t>The term purpose can be defined as the general aim of the group. The nature of framework for the  practice of group work depends on the group served.</a:t>
            </a:r>
          </a:p>
          <a:p>
            <a:r>
              <a:rPr lang="en-US" dirty="0" smtClean="0"/>
              <a:t>The purpose identifies reasons for bringing members together. For example educational group are usually composed of members, who share a common interest in a particular area, such as child rearing skills.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endParaRPr lang="en-US" dirty="0" smtClean="0"/>
          </a:p>
          <a:p>
            <a:r>
              <a:rPr lang="en-US" dirty="0" smtClean="0"/>
              <a:t>According to Shulman (1992) and </a:t>
            </a:r>
            <a:r>
              <a:rPr lang="en-US" dirty="0" err="1" smtClean="0"/>
              <a:t>Klien</a:t>
            </a:r>
            <a:r>
              <a:rPr lang="en-US" dirty="0" smtClean="0"/>
              <a:t> (1972), a clear statement of purpose  helps member answer the question, “ What are we doing here together?” It can help prevent lack of directions that can be frustrating to group </a:t>
            </a:r>
            <a:r>
              <a:rPr lang="en-US" smtClean="0"/>
              <a:t>members .</a:t>
            </a:r>
            <a:endParaRPr lang="en-US" dirty="0" smtClean="0"/>
          </a:p>
          <a:p>
            <a:r>
              <a:rPr lang="en-US" dirty="0" smtClean="0"/>
              <a:t>It is essential that the objective or purpose of the group should be established at the beginning because they have significant impact on the process of members selection and other aspects of functioning.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endParaRPr lang="en-US" dirty="0" smtClean="0"/>
          </a:p>
          <a:p>
            <a:endParaRPr lang="en-US" dirty="0" smtClean="0"/>
          </a:p>
          <a:p>
            <a:r>
              <a:rPr lang="en-US" dirty="0" smtClean="0"/>
              <a:t>A statement of the purpose should be broad enough to encompass different individual goals.</a:t>
            </a:r>
          </a:p>
          <a:p>
            <a:r>
              <a:rPr lang="en-US" dirty="0" smtClean="0"/>
              <a:t> A brief statement of the groups’ purpose generally include information on the:</a:t>
            </a:r>
          </a:p>
          <a:p>
            <a:pPr>
              <a:buFont typeface="Wingdings" pitchFamily="2" charset="2"/>
              <a:buChar char="ü"/>
            </a:pPr>
            <a:r>
              <a:rPr lang="en-US" dirty="0" smtClean="0"/>
              <a:t>Problems or issues the group is designed to address</a:t>
            </a:r>
          </a:p>
          <a:p>
            <a:pPr>
              <a:buFont typeface="Wingdings" pitchFamily="2" charset="2"/>
              <a:buChar char="ü"/>
            </a:pPr>
            <a:r>
              <a:rPr lang="en-US" dirty="0" smtClean="0"/>
              <a:t>The range of individual and group goals to accomplish</a:t>
            </a:r>
          </a:p>
          <a:p>
            <a:pPr>
              <a:buFont typeface="Wingdings" pitchFamily="2" charset="2"/>
              <a:buChar char="ü"/>
            </a:pPr>
            <a:r>
              <a:rPr lang="en-US" dirty="0" smtClean="0"/>
              <a:t>How individuals and the group as a whole might work together</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Some Examples of statement of purpose</a:t>
            </a:r>
            <a:endParaRPr lang="en-US" dirty="0"/>
          </a:p>
        </p:txBody>
      </p:sp>
      <p:sp>
        <p:nvSpPr>
          <p:cNvPr id="3" name="Content Placeholder 2"/>
          <p:cNvSpPr>
            <a:spLocks noGrp="1"/>
          </p:cNvSpPr>
          <p:nvPr>
            <p:ph idx="1"/>
          </p:nvPr>
        </p:nvSpPr>
        <p:spPr/>
        <p:txBody>
          <a:bodyPr/>
          <a:lstStyle/>
          <a:p>
            <a:r>
              <a:rPr lang="en-US" dirty="0" smtClean="0"/>
              <a:t>The group will study the problem of domestic violence in our community, and each member will contribute to a final task force report on how to address the issue.</a:t>
            </a:r>
          </a:p>
          <a:p>
            <a:r>
              <a:rPr lang="en-US" dirty="0" smtClean="0"/>
              <a:t>The group will provide a forum for discussing parenting skill, where each member can bring up specific issue about being a parent and receive a feedback from other </a:t>
            </a:r>
            <a:r>
              <a:rPr lang="en-US" smtClean="0"/>
              <a:t>group members.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The second step in planning a group is to identify issues, problems and needs. Only then can the available resources and assets be determined.</a:t>
            </a:r>
          </a:p>
          <a:p>
            <a:r>
              <a:rPr lang="en-US" dirty="0" smtClean="0"/>
              <a:t>Group worker co-ordinate resources to the kind of  group(s) and the group activities to be provided, such as adequate funding, </a:t>
            </a:r>
          </a:p>
          <a:p>
            <a:r>
              <a:rPr lang="en-US" dirty="0" smtClean="0"/>
              <a:t>availability of trained co-leader, </a:t>
            </a:r>
          </a:p>
          <a:p>
            <a:r>
              <a:rPr lang="en-US" dirty="0" smtClean="0"/>
              <a:t>space and privacy requirements for the type of group(s) being offered, </a:t>
            </a:r>
          </a:p>
          <a:p>
            <a:r>
              <a:rPr lang="en-US" dirty="0" smtClean="0"/>
              <a:t>appropriate collaboration with other community agencies and organizations.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Worker can provide a variety of resources for members. They can influence the environment in which group works, either directly or indirectly to make it easier for the group to accomplish a </a:t>
            </a:r>
            <a:r>
              <a:rPr lang="en-US" smtClean="0"/>
              <a:t>task.</a:t>
            </a:r>
            <a:endParaRPr lang="en-US" dirty="0"/>
          </a:p>
        </p:txBody>
      </p:sp>
    </p:spTree>
    <p:extLst>
      <p:ext uri="{BB962C8B-B14F-4D97-AF65-F5344CB8AC3E}">
        <p14:creationId xmlns:p14="http://schemas.microsoft.com/office/powerpoint/2010/main" val="1226391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Practical Consideration in Forming a Group</a:t>
            </a:r>
            <a:endParaRPr lang="en-US" sz="4000" b="1" dirty="0"/>
          </a:p>
        </p:txBody>
      </p:sp>
      <p:sp>
        <p:nvSpPr>
          <p:cNvPr id="3" name="Content Placeholder 2"/>
          <p:cNvSpPr>
            <a:spLocks noGrp="1"/>
          </p:cNvSpPr>
          <p:nvPr>
            <p:ph idx="1"/>
          </p:nvPr>
        </p:nvSpPr>
        <p:spPr/>
        <p:txBody>
          <a:bodyPr>
            <a:normAutofit fontScale="92500"/>
          </a:bodyPr>
          <a:lstStyle/>
          <a:p>
            <a:pPr>
              <a:buNone/>
            </a:pPr>
            <a:r>
              <a:rPr lang="en-US" sz="4200" dirty="0" smtClean="0"/>
              <a:t>Group Composition </a:t>
            </a:r>
          </a:p>
          <a:p>
            <a:pPr algn="just">
              <a:buNone/>
            </a:pPr>
            <a:r>
              <a:rPr lang="en-US" dirty="0"/>
              <a:t> homogeneous membership or a </a:t>
            </a:r>
            <a:r>
              <a:rPr lang="en-US" dirty="0" smtClean="0"/>
              <a:t>heterogeneous</a:t>
            </a:r>
          </a:p>
          <a:p>
            <a:pPr algn="just">
              <a:buNone/>
            </a:pPr>
            <a:r>
              <a:rPr lang="en-US" dirty="0" smtClean="0"/>
              <a:t>depends on a group goals.</a:t>
            </a:r>
          </a:p>
          <a:p>
            <a:pPr algn="just">
              <a:buNone/>
            </a:pPr>
            <a:r>
              <a:rPr lang="en-US" dirty="0" smtClean="0"/>
              <a:t>Example : a </a:t>
            </a:r>
            <a:r>
              <a:rPr lang="en-US" dirty="0"/>
              <a:t>group composed entirely of elderly people. It can focus exclusively on the specific  problem that characterize their development period, such as loneliness, isolation, lack of meaning, rejection, deterioration of the body, and so forth. This similarity of the members can lead to a great degree of cohesion, which in turn allows for an open and intense exploration of their life crises.</a:t>
            </a:r>
            <a:endParaRPr lang="en-US" dirty="0" smtClean="0"/>
          </a:p>
          <a:p>
            <a:pPr>
              <a:buNone/>
            </a:pPr>
            <a:endParaRPr lang="en-US" dirty="0" smtClean="0"/>
          </a:p>
          <a:p>
            <a:pPr>
              <a:buNone/>
            </a:pPr>
            <a:endParaRPr lang="en-US" dirty="0"/>
          </a:p>
        </p:txBody>
      </p:sp>
    </p:spTree>
    <p:extLst>
      <p:ext uri="{BB962C8B-B14F-4D97-AF65-F5344CB8AC3E}">
        <p14:creationId xmlns:p14="http://schemas.microsoft.com/office/powerpoint/2010/main" val="1008091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chemeClr val="accent1"/>
            </a:solidFill>
          </a:ln>
        </p:spPr>
        <p:txBody>
          <a:bodyPr>
            <a:normAutofit/>
          </a:bodyPr>
          <a:lstStyle/>
          <a:p>
            <a:pPr>
              <a:buNone/>
            </a:pPr>
            <a:r>
              <a:rPr lang="en-US" sz="4400" b="1" dirty="0" smtClean="0"/>
              <a:t>Group Size</a:t>
            </a:r>
          </a:p>
          <a:p>
            <a:pPr>
              <a:buNone/>
            </a:pPr>
            <a:r>
              <a:rPr lang="en-US" dirty="0"/>
              <a:t>Size of the group depends on several factors: </a:t>
            </a:r>
            <a:endParaRPr lang="en-US" dirty="0" smtClean="0"/>
          </a:p>
          <a:p>
            <a:r>
              <a:rPr lang="en-US" dirty="0" smtClean="0"/>
              <a:t> </a:t>
            </a:r>
            <a:r>
              <a:rPr lang="en-US" dirty="0"/>
              <a:t>age of the client</a:t>
            </a:r>
            <a:r>
              <a:rPr lang="en-US" dirty="0" smtClean="0"/>
              <a:t>,</a:t>
            </a:r>
          </a:p>
          <a:p>
            <a:pPr>
              <a:buNone/>
            </a:pPr>
            <a:r>
              <a:rPr lang="en-US" dirty="0" smtClean="0"/>
              <a:t>For elementary school children 3 or 4members,  </a:t>
            </a:r>
          </a:p>
          <a:p>
            <a:pPr>
              <a:buNone/>
            </a:pPr>
            <a:r>
              <a:rPr lang="en-US" dirty="0" smtClean="0"/>
              <a:t>for a group of adolescents 6to 8 members, </a:t>
            </a:r>
          </a:p>
          <a:p>
            <a:pPr>
              <a:buNone/>
            </a:pPr>
            <a:r>
              <a:rPr lang="en-US" dirty="0" smtClean="0"/>
              <a:t>and for group of adults about 8 people.</a:t>
            </a:r>
          </a:p>
          <a:p>
            <a:r>
              <a:rPr lang="en-US" dirty="0" smtClean="0"/>
              <a:t> </a:t>
            </a:r>
            <a:r>
              <a:rPr lang="en-US" dirty="0"/>
              <a:t>experience of the leader</a:t>
            </a:r>
            <a:r>
              <a:rPr lang="en-US" dirty="0" smtClean="0"/>
              <a:t>,</a:t>
            </a:r>
          </a:p>
          <a:p>
            <a:r>
              <a:rPr lang="en-US" dirty="0" smtClean="0"/>
              <a:t> </a:t>
            </a:r>
            <a:r>
              <a:rPr lang="en-US" dirty="0"/>
              <a:t>type of </a:t>
            </a:r>
            <a:r>
              <a:rPr lang="en-US" dirty="0" smtClean="0"/>
              <a:t>group</a:t>
            </a:r>
            <a:endParaRPr lang="en-US" dirty="0"/>
          </a:p>
          <a:p>
            <a:r>
              <a:rPr lang="en-US" dirty="0" smtClean="0"/>
              <a:t> </a:t>
            </a:r>
            <a:r>
              <a:rPr lang="en-US" dirty="0"/>
              <a:t>and problem to be </a:t>
            </a:r>
            <a:r>
              <a:rPr lang="en-US" dirty="0" smtClean="0"/>
              <a:t>explored</a:t>
            </a:r>
          </a:p>
          <a:p>
            <a:pPr>
              <a:buNone/>
            </a:pPr>
            <a:endParaRPr lang="en-US" dirty="0"/>
          </a:p>
          <a:p>
            <a:pPr>
              <a:buNone/>
            </a:pPr>
            <a:endParaRPr lang="en-US" dirty="0"/>
          </a:p>
        </p:txBody>
      </p:sp>
    </p:spTree>
    <p:extLst>
      <p:ext uri="{BB962C8B-B14F-4D97-AF65-F5344CB8AC3E}">
        <p14:creationId xmlns:p14="http://schemas.microsoft.com/office/powerpoint/2010/main" val="277945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3234</TotalTime>
  <Words>931</Words>
  <Application>Microsoft Office PowerPoint</Application>
  <PresentationFormat>On-screen Show (4:3)</PresentationFormat>
  <Paragraphs>76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PLANNING A GROUP</vt:lpstr>
      <vt:lpstr>Clarity of Purpose</vt:lpstr>
      <vt:lpstr>PowerPoint Presentation</vt:lpstr>
      <vt:lpstr>PowerPoint Presentation</vt:lpstr>
      <vt:lpstr> Some Examples of statement of purpose</vt:lpstr>
      <vt:lpstr>Available Resources</vt:lpstr>
      <vt:lpstr>PowerPoint Presentation</vt:lpstr>
      <vt:lpstr>Practical Consideration in Forming a Group</vt:lpstr>
      <vt:lpstr>PowerPoint Presentation</vt:lpstr>
      <vt:lpstr>Selection of Specific Methods of Social Group Work</vt:lpstr>
      <vt:lpstr>Place of the Meeting</vt:lpstr>
      <vt:lpstr>Selection of Physical Setting and  It Setting</vt:lpstr>
      <vt:lpstr>Seating Arrangement</vt:lpstr>
      <vt:lpstr>PowerPoint Presentation</vt:lpstr>
      <vt:lpstr>Duration of Group Work</vt:lpstr>
      <vt:lpstr>Length of the Group</vt:lpstr>
      <vt:lpstr> Mechanism for Evaluation of Group Performance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 GROUP</dc:title>
  <dc:creator>Nasira</dc:creator>
  <cp:lastModifiedBy>ismail - [2010]</cp:lastModifiedBy>
  <cp:revision>49</cp:revision>
  <dcterms:created xsi:type="dcterms:W3CDTF">2006-08-16T00:00:00Z</dcterms:created>
  <dcterms:modified xsi:type="dcterms:W3CDTF">2020-04-13T08:49:41Z</dcterms:modified>
</cp:coreProperties>
</file>